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 snapToGrid="0">
      <p:cViewPr>
        <p:scale>
          <a:sx n="87" d="100"/>
          <a:sy n="87" d="100"/>
        </p:scale>
        <p:origin x="48" y="-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2F00E-78FC-4590-8BCE-4B78A34DD294}" type="datetimeFigureOut">
              <a:rPr lang="es-MX" smtClean="0"/>
              <a:t>13/03/2020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7BC3E-CB1F-4996-A062-75A77BE64B5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6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CURSO QUE EN HOY PONEMOS A SU DISPOSICION ES EL RELACIONADO CON UN TEMA DE GRAN ACTUALIDAD Y DE LA MAYOR IMPORTANCIA.</a:t>
            </a:r>
          </a:p>
          <a:p>
            <a:r>
              <a:rPr lang="es-MX" dirty="0"/>
              <a:t>LA TRANSPARENCIA GUBERNAMENTAL ES POR UN LADO UNA CONQUISTA CIUDADANA, PERO EN EL OTRO LADO DE LA MESA, LOS SUJETOS OBLIGADOS A CUMPLIR CON LA NORMATIVIDAD DEL TEMA TIENEN LA GRAN OPORTUNIDAD DE AFIANZAR O DE INCREMENTAR LA CONFIANZA Y LA CREDIBILIDAD DE LA SOCIEDAD, LO QUE SE TRADUCIRA DE MANERA DIRECTAMENTE PROPORCIONAL EN UNA MAYOR LEGITIMIDAD Y PARTICIPACION SOCIAL Y CONSECUENTEMENTE FORTALECERA LA CAPACIDAD RESOLUTIVA DEL ORGANISMO.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BC3E-CB1F-4996-A062-75A77BE64B5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83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TEMARIO DEL CURSO ESTA DIVIDIDO EN SEIS MODULOS QUE SON LOS SIGUIENTES. EL PRIMER MODULO TIENE LOS TEMAS DE LA TRANSPARENCIA, EN EL QUE SE ABORDARAN SU CONCEPTO E IMPORTANCIA; REVISAREMOS TAMBIEN EL MARCO NORMATIVO QUE REGULA LA PARTICIPACION DE LOS ACTORES INVOLUCRADOS Y SE ANALIZARAN LAS OBLIGACIONES COMUNES Y ESPECIFICAS DE LOS DIFERENTES GRUPOS DE SUJETOS OBLIGADOS, ADENTRANDONOS DE MANERA SUSTANCIAL EN LA RAZON, FORMAS Y ALCANCES DE CADA UNA DE ELLAS.</a:t>
            </a:r>
          </a:p>
          <a:p>
            <a:r>
              <a:rPr lang="es-MX" dirty="0"/>
              <a:t>EL SEGUNDO DE LOS TEMAS ES EL RELATIVO A LAS PLATAFORMAS Y FORMATOS EN LOS QUE SE LLEVA A CABO ESTE PROCESO, Y QUE COMO YA SABEMOS, SON LAS PAGINAS WEB DE LOS SO, LAS PLATAFORMAS DE INFOMEX DE CADA UNA DE LAS ENTIDADES FEDERATIVAS Y LA PLATAFORMA NACIONAL DE TRANSPARENCIA. QUE ALIMENTA Y ASMINISTRA EL INSTITUTO NACIONAL DE ACCESO A LA INFORMACION. </a:t>
            </a:r>
          </a:p>
          <a:p>
            <a:r>
              <a:rPr lang="es-MX" dirty="0"/>
              <a:t>EN CADA UNO DE LOS CASOS, ESTUDIAREMOS LOS DETALLES DE SUS APLICACIONES Y SUS ALCANCES.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BC3E-CB1F-4996-A062-75A77BE64B5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457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SEGUNDO MODULO ESTA COMPUESTO POR LOS TEMAS DE CLASIFICACION ARCHIVISTICA Y RESPALDO DIGITAL, EN EL QUE ESTUDIAREMOS LA NORMATIVIDAD QUE PARA EL CASO DETERMINA LA LEY GENERAL DE ARCHIVOS; SUBRAYANDO LOS BENEFICIOS QUE SU CUMPLIMIENTO TRAE A LOS SO Y FINALMENTE, COMO DEBE ORGANIZARSE DE ACUERDO A LA ESTRUCTURA PARTICULAR DE CADA UNO DE ELLOS.</a:t>
            </a:r>
          </a:p>
          <a:p>
            <a:r>
              <a:rPr lang="es-MX" dirty="0"/>
              <a:t>EL CUARTO DE LOS TEMAS ES EL RELATIVO A LOS TIPOS DE TRANSPARENCIA QUE EXISTEN: LA ACTIVA, QUE SON LAS OBLIGACIONES QUE PUNTUALMENTE LES SEÑALA LA LEY; LA REACTIVA, QUE ES LA QUE CONSTITUYE LAS RESPUESTAS QUE SE TIENE QUE DAR A LAS SOLICITUDES ESPECÍFICAS DE LA CIUDADANIA Y LA PROACTIVA, QUE ES LA QUE, ADICIONALMENTE A LAS ANTERIORES, OFRECEN LOS SO PARA DOTAR DE MAYOR TRANSPARENCIA SU FUNCION, ANALIZANDO LAS OBLIGACIONES DE CADA UNA E IGUALMENTE SUS ALCANCES.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BC3E-CB1F-4996-A062-75A77BE64B5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43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EN EL TERCER Y ULTIMO MODULO, ESTUDIAREMOS EL TRABAJO DE VERIFICACION DEL CUMPLIMIENTO QUE LOS SO ESTAN DANDO A LAS OBLIGACIONES, EN EL ENTENDIDO DE QUE ESTA ES UNA TAREA QUE REALIZAN LOS ORGANOS GARANTES DE CADA ENTIDAD, COMENTAREMOS TANTO LOS CALENDARIOS COMO LOS MEDIOS Y MECANISMOS UTILIZADOS.</a:t>
            </a:r>
          </a:p>
          <a:p>
            <a:r>
              <a:rPr lang="es-MX" dirty="0"/>
              <a:t>Y FINALMENTE EL SEXTO TEMA ES EL DE LOS MEDIOS DE IMPUGNACION QUE PUEDEN EJERCER LOS CIUDADANOS TANTO AL CUMPLIMIENTO DE LAS OBLIGACIONES COMUNES Y ESPECIFICAS, COMO A LA FORMA EN QUE OBTUVIERON LAS RESPUESTAS A LAS PREGUNTAS PLANTEADAS. </a:t>
            </a:r>
          </a:p>
          <a:p>
            <a:r>
              <a:rPr lang="es-MX" dirty="0"/>
              <a:t>VEREMOS TAMBIEN CUALES SON LOS TIPOS DE IMPUGNACION, LOS PLAZOS QUE TIENE CADA UNO DE LOS ACTORES DEL SISTEMA PARA ATENDERLOS Y CUAL ES EL PROCESO DE ESTAS ACCIONES, DESDE SU INGRESO HASTA SU CULMINACION.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BC3E-CB1F-4996-A062-75A77BE64B5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898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Transparencia es el Tema</a:t>
            </a:r>
            <a:br>
              <a:rPr lang="es-MX" dirty="0"/>
            </a:br>
            <a:r>
              <a:rPr lang="es-MX" sz="2400" dirty="0"/>
              <a:t>el Curso que esperabas está a tu alcance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Aprende todo lo que necesitas para dar cumplimiento cabal a tus Obligaciones de Ley </a:t>
            </a:r>
          </a:p>
          <a:p>
            <a:r>
              <a:rPr lang="es-MX" dirty="0"/>
              <a:t>Evita sanciones y gana Legitimidad.</a:t>
            </a:r>
          </a:p>
          <a:p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26" y="554926"/>
            <a:ext cx="3543300" cy="1285875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9789109" y="388646"/>
            <a:ext cx="1656287" cy="1506605"/>
            <a:chOff x="10192065" y="295656"/>
            <a:chExt cx="1656287" cy="150660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5721" y="295656"/>
              <a:ext cx="710375" cy="1205942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0192065" y="1525262"/>
              <a:ext cx="16562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200" dirty="0">
                  <a:latin typeface="Elephant" panose="02020904090505020303" pitchFamily="18" charset="0"/>
                </a:rPr>
                <a:t>Política y Gobierno</a:t>
              </a: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79" y="2811705"/>
            <a:ext cx="1310518" cy="12178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5875">
            <a:solidFill>
              <a:schemeClr val="bg1"/>
            </a:solidFill>
          </a:ln>
          <a:effectLst>
            <a:outerShdw dir="5400000" algn="ctr" rotWithShape="0">
              <a:srgbClr val="C00000"/>
            </a:outerShdw>
            <a:softEdge rad="31750"/>
          </a:effectLst>
          <a:scene3d>
            <a:camera prst="orthographicFront"/>
            <a:lightRig rig="threePt" dir="t"/>
          </a:scene3d>
          <a:sp3d contourW="6350">
            <a:bevelB/>
          </a:sp3d>
        </p:spPr>
      </p:pic>
      <p:pic>
        <p:nvPicPr>
          <p:cNvPr id="4099" name="Imagen 3" descr="Imagen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38" y="5662453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9088856" y="5101248"/>
            <a:ext cx="305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Somos Consultores Asociados</a:t>
            </a:r>
          </a:p>
          <a:p>
            <a:pPr algn="ctr"/>
            <a:r>
              <a:rPr lang="es-MX" sz="1200" dirty="0"/>
              <a:t>del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A4EDC4-DC6B-453C-81C6-2416D930D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12"/>
    </mc:Choice>
    <mc:Fallback>
      <p:transition spd="slow" advTm="4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Temario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5506"/>
              </p:ext>
            </p:extLst>
          </p:nvPr>
        </p:nvGraphicFramePr>
        <p:xfrm>
          <a:off x="1651223" y="2291837"/>
          <a:ext cx="9096290" cy="2731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1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1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TEMA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SUB-TEMAS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POBLACIÓN OBJETIVO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I.- TRANSPARENCIA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 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MX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Concepto e importancia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Marco Normativo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Obligaciones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Titulares Unidades Administrativas y Unidad de Transparencia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</a:rPr>
                        <a:t>II.- PLATAFORMAS y FORMATOS</a:t>
                      </a:r>
                    </a:p>
                    <a:p>
                      <a:pPr marL="158115" algn="just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</a:rPr>
                        <a:t> </a:t>
                      </a: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Página Web de los SO.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Infomex</a:t>
                      </a: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Local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PNT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Titulares Unidades Administrativas y Unidad de Transparencia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584" y="5261833"/>
            <a:ext cx="1770888" cy="1210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14" y="5276850"/>
            <a:ext cx="1715262" cy="120324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0B2E294-CC24-4D2F-8A07-9FAAB9A58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55"/>
    </mc:Choice>
    <mc:Fallback>
      <p:transition spd="slow" advTm="6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Temario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89835"/>
              </p:ext>
            </p:extLst>
          </p:nvPr>
        </p:nvGraphicFramePr>
        <p:xfrm>
          <a:off x="1630017" y="2291837"/>
          <a:ext cx="9104244" cy="2731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7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TEMA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SUB-TEMAS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POBLACIÓN OBJETIVO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III.- CLASIFICACIÓN ARCHIVÍSTICA Y RESPALDO DIGITAL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MX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Normatividad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cumplimiento y los beneficios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</a:t>
                      </a:r>
                      <a:r>
                        <a:rPr lang="es-MX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Particular del Municipio</a:t>
                      </a:r>
                      <a:endParaRPr lang="es-MX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Titulares Unidades Administrativas y Unidad de Transparencia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IV.- LOS TIPOS DE TRANSPARENCIA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Concepto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Ventajas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Obligaciones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Titulares Unidades Administrativas y Unidad de Transparencia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89" y="5139881"/>
            <a:ext cx="1227963" cy="1255620"/>
          </a:xfrm>
          <a:prstGeom prst="rect">
            <a:avLst/>
          </a:prstGeom>
        </p:spPr>
      </p:pic>
      <p:pic>
        <p:nvPicPr>
          <p:cNvPr id="3074" name="Picture 2" descr="Resultado de imagen para ley general de archivos 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26" y="5201622"/>
            <a:ext cx="1893648" cy="12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7D0C34-8F51-4868-8805-45CF113C0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4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13"/>
    </mc:Choice>
    <mc:Fallback>
      <p:transition spd="slow" advTm="5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Temario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764147"/>
              </p:ext>
            </p:extLst>
          </p:nvPr>
        </p:nvGraphicFramePr>
        <p:xfrm>
          <a:off x="1619260" y="2297562"/>
          <a:ext cx="9128253" cy="2614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6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TEMA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SUB-TEMAS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POBLACIÓN OBJETIVO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V.- VERIFICACION  DE</a:t>
                      </a:r>
                      <a:r>
                        <a:rPr lang="es-MX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CUMPLIMIENTO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MX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Calendarios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Medios y mecanismos de Verificación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Titulares Unidades Administrativas y Unidad de Transparencia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VI.- MEDIOS DE IMPUGNACION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Tipos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Plazos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Seguimiento 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Titulares Unidades Administrativas y Unidad de Transparencia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60" y="5084064"/>
            <a:ext cx="3799267" cy="15240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717792" y="5035296"/>
            <a:ext cx="3828288" cy="1572767"/>
            <a:chOff x="1926336" y="3669792"/>
            <a:chExt cx="4291584" cy="2218944"/>
          </a:xfrm>
        </p:grpSpPr>
        <p:sp>
          <p:nvSpPr>
            <p:cNvPr id="6" name="Rectángulo redondeado 5"/>
            <p:cNvSpPr/>
            <p:nvPr/>
          </p:nvSpPr>
          <p:spPr>
            <a:xfrm>
              <a:off x="1926336" y="3669792"/>
              <a:ext cx="4291584" cy="22189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2121409" y="3902964"/>
              <a:ext cx="3962400" cy="1977409"/>
              <a:chOff x="4133089" y="2781300"/>
              <a:chExt cx="3962400" cy="1977409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875" y="2781300"/>
                <a:ext cx="3524250" cy="1295400"/>
              </a:xfrm>
              <a:prstGeom prst="rect">
                <a:avLst/>
              </a:prstGeom>
            </p:spPr>
          </p:pic>
          <p:sp>
            <p:nvSpPr>
              <p:cNvPr id="9" name="CuadroTexto 8"/>
              <p:cNvSpPr txBox="1"/>
              <p:nvPr/>
            </p:nvSpPr>
            <p:spPr>
              <a:xfrm>
                <a:off x="4133089" y="4020522"/>
                <a:ext cx="3962400" cy="738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>
                    <a:solidFill>
                      <a:schemeClr val="bg1"/>
                    </a:solidFill>
                  </a:rPr>
                  <a:t>Medios de Impugnación en Materia de Transparencia </a:t>
                </a:r>
              </a:p>
            </p:txBody>
          </p:sp>
        </p:grpSp>
      </p:grpSp>
      <p:pic>
        <p:nvPicPr>
          <p:cNvPr id="11" name="Vídeo 10">
            <a:hlinkClick r:id="" action="ppaction://media"/>
            <a:extLst>
              <a:ext uri="{FF2B5EF4-FFF2-40B4-BE49-F238E27FC236}">
                <a16:creationId xmlns:a16="http://schemas.microsoft.com/office/drawing/2014/main" id="{0E683035-1A2B-48A6-BC84-D166C15E8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0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9"/>
    </mc:Choice>
    <mc:Fallback>
      <p:transition spd="slow" advTm="5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Duración y Costo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85088" y="2389632"/>
            <a:ext cx="9826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La duración del Curso es de 9:00 horas efectivas, calendarizadas de acuerdo a las necesidades del Organismo.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Grupos de 15 a 25 participantes.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Llama para solicitar cotización, de acuerdo a tus necesidades. Tel </a:t>
            </a:r>
            <a:r>
              <a:rPr lang="es-MX" sz="2000" dirty="0">
                <a:solidFill>
                  <a:srgbClr val="FFC000"/>
                </a:solidFill>
              </a:rPr>
              <a:t>442 156 0061 </a:t>
            </a:r>
            <a:r>
              <a:rPr lang="es-MX" sz="2000" dirty="0"/>
              <a:t>y  </a:t>
            </a:r>
            <a:r>
              <a:rPr lang="es-MX" sz="2000" dirty="0">
                <a:solidFill>
                  <a:srgbClr val="FFC000"/>
                </a:solidFill>
              </a:rPr>
              <a:t>442 624 2519</a:t>
            </a:r>
            <a:r>
              <a:rPr lang="es-MX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/>
          </a:p>
          <a:p>
            <a:pPr algn="r"/>
            <a:r>
              <a:rPr lang="es-MX" sz="1600" dirty="0"/>
              <a:t>***Incluye Material Didáctico y Seguimiento al Curso.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</p:txBody>
      </p:sp>
      <p:grpSp>
        <p:nvGrpSpPr>
          <p:cNvPr id="3" name="Grupo 2"/>
          <p:cNvGrpSpPr/>
          <p:nvPr/>
        </p:nvGrpSpPr>
        <p:grpSpPr>
          <a:xfrm>
            <a:off x="1628051" y="4697956"/>
            <a:ext cx="8935898" cy="1317322"/>
            <a:chOff x="1765719" y="4717240"/>
            <a:chExt cx="8935898" cy="1317322"/>
          </a:xfrm>
        </p:grpSpPr>
        <p:grpSp>
          <p:nvGrpSpPr>
            <p:cNvPr id="13" name="Grupo 12"/>
            <p:cNvGrpSpPr/>
            <p:nvPr/>
          </p:nvGrpSpPr>
          <p:grpSpPr>
            <a:xfrm>
              <a:off x="1765719" y="5086975"/>
              <a:ext cx="8935898" cy="947587"/>
              <a:chOff x="1192695" y="4367647"/>
              <a:chExt cx="8935898" cy="947587"/>
            </a:xfrm>
          </p:grpSpPr>
          <p:sp>
            <p:nvSpPr>
              <p:cNvPr id="9" name="Rectángulo 8"/>
              <p:cNvSpPr/>
              <p:nvPr/>
            </p:nvSpPr>
            <p:spPr>
              <a:xfrm>
                <a:off x="1863750" y="4923075"/>
                <a:ext cx="2246577" cy="392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MX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Mtro. Raúl López Cruz</a:t>
                </a:r>
              </a:p>
            </p:txBody>
          </p:sp>
          <p:sp>
            <p:nvSpPr>
              <p:cNvPr id="10" name="Rectángulo 9"/>
              <p:cNvSpPr/>
              <p:nvPr/>
            </p:nvSpPr>
            <p:spPr>
              <a:xfrm>
                <a:off x="6703513" y="4880129"/>
                <a:ext cx="2940292" cy="392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MX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Lic. Raymundo Castro Gayoso</a:t>
                </a:r>
              </a:p>
            </p:txBody>
          </p:sp>
          <p:sp>
            <p:nvSpPr>
              <p:cNvPr id="11" name="Rectángulo 10"/>
              <p:cNvSpPr/>
              <p:nvPr/>
            </p:nvSpPr>
            <p:spPr>
              <a:xfrm>
                <a:off x="1572614" y="4650023"/>
                <a:ext cx="2828851" cy="392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MX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Mtro. Salvador Zepeda Peña</a:t>
                </a:r>
              </a:p>
            </p:txBody>
          </p:sp>
          <p:sp>
            <p:nvSpPr>
              <p:cNvPr id="12" name="Rectángulo 11"/>
              <p:cNvSpPr/>
              <p:nvPr/>
            </p:nvSpPr>
            <p:spPr>
              <a:xfrm>
                <a:off x="6677009" y="4670798"/>
                <a:ext cx="29386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MX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Mtro. Noé Jiménez Mendoza</a:t>
                </a:r>
                <a:endParaRPr lang="es-MX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B92B9636-73CD-4F2E-9DF2-1BB1961D948B}"/>
                  </a:ext>
                </a:extLst>
              </p:cNvPr>
              <p:cNvSpPr/>
              <p:nvPr/>
            </p:nvSpPr>
            <p:spPr>
              <a:xfrm>
                <a:off x="1192695" y="4401348"/>
                <a:ext cx="6096000" cy="3921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MX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Mtro. Cuauhtémoc Camacho Acevedo</a:t>
                </a: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D3431D69-A04E-4B4D-947F-7613179DAA56}"/>
                  </a:ext>
                </a:extLst>
              </p:cNvPr>
              <p:cNvSpPr/>
              <p:nvPr/>
            </p:nvSpPr>
            <p:spPr>
              <a:xfrm>
                <a:off x="6164046" y="4367647"/>
                <a:ext cx="3964547" cy="392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lnSpc>
                    <a:spcPct val="115000"/>
                  </a:lnSpc>
                  <a:defRPr/>
                </a:pPr>
                <a:r>
                  <a:rPr lang="es-MX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Mtro. Cuauhtémoc Camacho Trejo Luna</a:t>
                </a:r>
              </a:p>
            </p:txBody>
          </p:sp>
        </p:grpSp>
        <p:sp>
          <p:nvSpPr>
            <p:cNvPr id="14" name="CuadroTexto 13"/>
            <p:cNvSpPr txBox="1"/>
            <p:nvPr/>
          </p:nvSpPr>
          <p:spPr>
            <a:xfrm>
              <a:off x="5315712" y="4717240"/>
              <a:ext cx="1255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u="sng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PONENTES</a:t>
              </a: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36B8142-B58C-4329-AF49-8A48CDCFF11C}"/>
              </a:ext>
            </a:extLst>
          </p:cNvPr>
          <p:cNvSpPr/>
          <p:nvPr/>
        </p:nvSpPr>
        <p:spPr>
          <a:xfrm>
            <a:off x="4730394" y="5829288"/>
            <a:ext cx="253563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Lic. Héctor Valencia Soria</a:t>
            </a:r>
          </a:p>
        </p:txBody>
      </p:sp>
    </p:spTree>
    <p:extLst>
      <p:ext uri="{BB962C8B-B14F-4D97-AF65-F5344CB8AC3E}">
        <p14:creationId xmlns:p14="http://schemas.microsoft.com/office/powerpoint/2010/main" val="45152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Transparencia es el Tema</a:t>
            </a:r>
            <a:br>
              <a:rPr lang="es-MX" dirty="0"/>
            </a:br>
            <a:r>
              <a:rPr lang="es-MX" sz="2400" dirty="0"/>
              <a:t>el Curso que esperabas está a tu alcance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Aprende todo lo que necesitas para dar cumplimiento cabal a tus Obligaciones de Ley </a:t>
            </a:r>
          </a:p>
          <a:p>
            <a:r>
              <a:rPr lang="es-MX" dirty="0"/>
              <a:t>Evita sanciones y gana Legitimidad.</a:t>
            </a:r>
          </a:p>
          <a:p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26" y="554926"/>
            <a:ext cx="3543300" cy="1285875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9789109" y="388646"/>
            <a:ext cx="1656287" cy="1506605"/>
            <a:chOff x="10192065" y="295656"/>
            <a:chExt cx="1656287" cy="150660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5721" y="295656"/>
              <a:ext cx="710375" cy="1205942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0192065" y="1525262"/>
              <a:ext cx="16562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200" dirty="0">
                  <a:latin typeface="Elephant" panose="02020904090505020303" pitchFamily="18" charset="0"/>
                </a:rPr>
                <a:t>Política y Gobierno</a:t>
              </a: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79" y="2811705"/>
            <a:ext cx="1310518" cy="12178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5875">
            <a:solidFill>
              <a:schemeClr val="bg1"/>
            </a:solidFill>
          </a:ln>
          <a:effectLst>
            <a:outerShdw dir="5400000" algn="ctr" rotWithShape="0">
              <a:srgbClr val="C00000"/>
            </a:outerShdw>
            <a:softEdge rad="31750"/>
          </a:effectLst>
          <a:scene3d>
            <a:camera prst="orthographicFront"/>
            <a:lightRig rig="threePt" dir="t"/>
          </a:scene3d>
          <a:sp3d contourW="6350">
            <a:bevelB/>
          </a:sp3d>
        </p:spPr>
      </p:pic>
      <p:pic>
        <p:nvPicPr>
          <p:cNvPr id="4099" name="Imagen 3" descr="Image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38" y="5662453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9088856" y="5101248"/>
            <a:ext cx="305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Somos Consultores Asociados</a:t>
            </a:r>
          </a:p>
          <a:p>
            <a:pPr algn="ctr"/>
            <a:r>
              <a:rPr lang="es-MX" sz="1200" dirty="0"/>
              <a:t>del</a:t>
            </a:r>
          </a:p>
        </p:txBody>
      </p:sp>
    </p:spTree>
    <p:extLst>
      <p:ext uri="{BB962C8B-B14F-4D97-AF65-F5344CB8AC3E}">
        <p14:creationId xmlns:p14="http://schemas.microsoft.com/office/powerpoint/2010/main" val="4062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Berlín(2)</Template>
  <TotalTime>543</TotalTime>
  <Words>868</Words>
  <Application>Microsoft Office PowerPoint</Application>
  <PresentationFormat>Panorámica</PresentationFormat>
  <Paragraphs>105</Paragraphs>
  <Slides>6</Slides>
  <Notes>4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Elephant</vt:lpstr>
      <vt:lpstr>Trebuchet MS</vt:lpstr>
      <vt:lpstr>Berlín</vt:lpstr>
      <vt:lpstr>Transparencia es el Tema el Curso que esperabas está a tu alcance</vt:lpstr>
      <vt:lpstr>Temario </vt:lpstr>
      <vt:lpstr>Temario </vt:lpstr>
      <vt:lpstr>Temario </vt:lpstr>
      <vt:lpstr>Duración y Costo </vt:lpstr>
      <vt:lpstr>Transparencia es el Tema el Curso que esperabas está a tu alcance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Camacho</dc:creator>
  <cp:lastModifiedBy>cuauhtemoc camacho acevedo</cp:lastModifiedBy>
  <cp:revision>45</cp:revision>
  <dcterms:created xsi:type="dcterms:W3CDTF">2020-02-22T20:44:55Z</dcterms:created>
  <dcterms:modified xsi:type="dcterms:W3CDTF">2020-03-14T03:09:28Z</dcterms:modified>
</cp:coreProperties>
</file>